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8983a201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8983a20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Able to capture overall trend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Absolute abundance predicted on [0,1] scale and plotted by back </a:t>
            </a:r>
            <a:r>
              <a:rPr lang="en"/>
              <a:t>transformed</a:t>
            </a:r>
            <a:r>
              <a:rPr lang="en"/>
              <a:t> log scale thus introducing source of noise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Reslatie abundance prediction can be more robust as residuals are bounded within -0.25 to 0.25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8983a201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8983a201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8983a201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8983a201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8983a20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8983a20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8803ea0c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8803ea0c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where healthy and disease donor results diverge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8983a201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8983a201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8803ea0c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8803ea0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8803ea0c3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8803ea0c3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8803ea0c3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8803ea0c3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8803ea0c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8803ea0c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deleted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8803ea0c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d8803ea0c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8803ea0c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8803ea0c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8803ea0c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8803ea0c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8803ea0c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8803ea0c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8803ea0c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8803ea0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803ea0c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803ea0c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803ea0c3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803ea0c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803ea0c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803ea0c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how we train (leave one out design)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0" y="2985000"/>
            <a:ext cx="9144000" cy="21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2393175"/>
            <a:ext cx="4617373" cy="593274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 rot="10800000">
            <a:off x="0" y="2983958"/>
            <a:ext cx="4617373" cy="571096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746893"/>
            <a:ext cx="77724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85800" y="3093357"/>
            <a:ext cx="77724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 rot="10800000">
            <a:off x="0" y="1163100"/>
            <a:ext cx="9144000" cy="39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 flipH="1">
            <a:off x="4526627" y="571349"/>
            <a:ext cx="4617373" cy="593274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>
            <a:off x="4526627" y="1162132"/>
            <a:ext cx="4617373" cy="571096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 rot="10800000">
            <a:off x="0" y="1163100"/>
            <a:ext cx="9144000" cy="39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 rot="10800000">
            <a:off x="4526627" y="1162132"/>
            <a:ext cx="4617373" cy="571096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flipH="1">
            <a:off x="4526627" y="571349"/>
            <a:ext cx="4617373" cy="593274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flipH="1" rot="10800000">
            <a:off x="0" y="1163100"/>
            <a:ext cx="9144000" cy="39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 flipH="1">
            <a:off x="4526627" y="571349"/>
            <a:ext cx="4617373" cy="593274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8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 rot="10800000">
            <a:off x="4526627" y="1162132"/>
            <a:ext cx="4617373" cy="571096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4412699"/>
            <a:ext cx="9144000" cy="7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 flipH="1">
            <a:off x="4526627" y="3820835"/>
            <a:ext cx="4617373" cy="593274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>
            <a:off x="4526627" y="4411618"/>
            <a:ext cx="4617373" cy="571096"/>
          </a:xfrm>
          <a:custGeom>
            <a:rect b="b" l="l" r="r" t="t"/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4421727"/>
            <a:ext cx="8229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●"/>
              <a:defRPr i="1" sz="2400">
                <a:solidFill>
                  <a:schemeClr val="dk2"/>
                </a:solidFill>
              </a:defRPr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i="1" sz="2400">
                <a:solidFill>
                  <a:schemeClr val="dk2"/>
                </a:solidFill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i="1" sz="2400">
                <a:solidFill>
                  <a:schemeClr val="dk2"/>
                </a:solidFill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●"/>
              <a:defRPr i="1" sz="2400">
                <a:solidFill>
                  <a:schemeClr val="dk2"/>
                </a:solidFill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i="1" sz="2400">
                <a:solidFill>
                  <a:schemeClr val="dk2"/>
                </a:solidFill>
              </a:defRPr>
            </a:lvl5pPr>
            <a:lvl6pPr indent="-3810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i="1" sz="2400">
                <a:solidFill>
                  <a:schemeClr val="dk2"/>
                </a:solidFill>
              </a:defRPr>
            </a:lvl6pPr>
            <a:lvl7pPr indent="-3810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●"/>
              <a:defRPr i="1" sz="2400">
                <a:solidFill>
                  <a:schemeClr val="dk2"/>
                </a:solidFill>
              </a:defRPr>
            </a:lvl7pPr>
            <a:lvl8pPr indent="-3810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○"/>
              <a:defRPr i="1" sz="2400">
                <a:solidFill>
                  <a:schemeClr val="dk2"/>
                </a:solidFill>
              </a:defRPr>
            </a:lvl8pPr>
            <a:lvl9pPr indent="-3810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eorgia"/>
              <a:buChar char="■"/>
              <a:defRPr i="1"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6676" y="76256"/>
            <a:ext cx="9134130" cy="5054792"/>
          </a:xfrm>
          <a:custGeom>
            <a:rect b="b" l="l" r="r" t="t"/>
            <a:pathLst>
              <a:path extrusionOk="0" h="6739723" w="9157023">
                <a:moveTo>
                  <a:pt x="1629" y="0"/>
                </a:moveTo>
                <a:lnTo>
                  <a:pt x="9157023" y="4340980"/>
                </a:lnTo>
                <a:lnTo>
                  <a:pt x="1593" y="6739723"/>
                </a:lnTo>
                <a:cubicBezTo>
                  <a:pt x="-3941" y="5123960"/>
                  <a:pt x="7163" y="1615763"/>
                  <a:pt x="1629" y="0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Char char="●"/>
              <a:defRPr b="0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○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■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■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ctrTitle"/>
          </p:nvPr>
        </p:nvSpPr>
        <p:spPr>
          <a:xfrm>
            <a:off x="-54825" y="1746900"/>
            <a:ext cx="9198900" cy="12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Genetic Sequencing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Microbiome Time Series Prediction</a:t>
            </a:r>
            <a:endParaRPr sz="4200"/>
          </a:p>
        </p:txBody>
      </p:sp>
      <p:sp>
        <p:nvSpPr>
          <p:cNvPr id="44" name="Google Shape;44;p8"/>
          <p:cNvSpPr txBox="1"/>
          <p:nvPr>
            <p:ph idx="1" type="subTitle"/>
          </p:nvPr>
        </p:nvSpPr>
        <p:spPr>
          <a:xfrm>
            <a:off x="685800" y="3093357"/>
            <a:ext cx="77724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CS209b Final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5/9/2021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Estelle Yao, Ivan Shu and Hillary Tsang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274050" y="19552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Prediction results for absolute and relative abundance </a:t>
            </a:r>
            <a:endParaRPr sz="2600"/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8766" l="10903" r="62568" t="10064"/>
          <a:stretch/>
        </p:blipFill>
        <p:spPr>
          <a:xfrm>
            <a:off x="4311825" y="1244525"/>
            <a:ext cx="1927194" cy="39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4">
            <a:alphaModFix/>
          </a:blip>
          <a:srcRect b="0" l="6895" r="9120" t="0"/>
          <a:stretch/>
        </p:blipFill>
        <p:spPr>
          <a:xfrm rot="5400000">
            <a:off x="4995124" y="2364776"/>
            <a:ext cx="4020301" cy="16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50" y="1289650"/>
            <a:ext cx="1851650" cy="393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>
            <p:ph type="title"/>
          </p:nvPr>
        </p:nvSpPr>
        <p:spPr>
          <a:xfrm>
            <a:off x="4311828" y="1052925"/>
            <a:ext cx="1995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12121"/>
                </a:solidFill>
              </a:rPr>
              <a:t>Relative abundance </a:t>
            </a:r>
            <a:endParaRPr b="1" sz="1400">
              <a:solidFill>
                <a:srgbClr val="212121"/>
              </a:solidFill>
            </a:endParaRPr>
          </a:p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 rot="475">
            <a:off x="643975" y="1011825"/>
            <a:ext cx="2169300" cy="4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12121"/>
                </a:solidFill>
              </a:rPr>
              <a:t>Absolute abundance </a:t>
            </a:r>
            <a:endParaRPr b="1" sz="1400">
              <a:solidFill>
                <a:srgbClr val="212121"/>
              </a:solidFill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6">
            <a:alphaModFix/>
          </a:blip>
          <a:srcRect b="0" l="8352" r="9437" t="9247"/>
          <a:stretch/>
        </p:blipFill>
        <p:spPr>
          <a:xfrm rot="5400000">
            <a:off x="1217787" y="2360438"/>
            <a:ext cx="3967351" cy="15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/>
          </a:blip>
          <a:srcRect b="21238" l="90287" r="0" t="21774"/>
          <a:stretch/>
        </p:blipFill>
        <p:spPr>
          <a:xfrm>
            <a:off x="7885600" y="1977650"/>
            <a:ext cx="1009974" cy="20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365625" y="19832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Model application: </a:t>
            </a:r>
            <a:r>
              <a:rPr lang="en" sz="2900"/>
              <a:t>In-silico Perturbation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365625" y="1231925"/>
            <a:ext cx="2181300" cy="89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Trained Multi-head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prediction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model for relative abundance and absolute abundance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18"/>
          <p:cNvSpPr/>
          <p:nvPr/>
        </p:nvSpPr>
        <p:spPr>
          <a:xfrm rot="5400000">
            <a:off x="1216325" y="2058275"/>
            <a:ext cx="3024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333825" y="2434863"/>
            <a:ext cx="2244900" cy="94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Perturb level of abundance at a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chosen class over the course of treatment period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365625" y="3689725"/>
            <a:ext cx="2290500" cy="12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Absolute and relative change to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measure predicted direction and magnitude of predicted change to ground truths 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4434" l="0" r="0" t="0"/>
          <a:stretch/>
        </p:blipFill>
        <p:spPr>
          <a:xfrm>
            <a:off x="3083200" y="1169724"/>
            <a:ext cx="2717151" cy="17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 rot="5400000">
            <a:off x="1239200" y="3280875"/>
            <a:ext cx="3024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3968400" y="1312175"/>
            <a:ext cx="234000" cy="1461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4202400" y="1312175"/>
            <a:ext cx="150900" cy="14610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5766725" y="1312175"/>
            <a:ext cx="2015700" cy="404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Perturn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period over the course of treatment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5766725" y="1800625"/>
            <a:ext cx="2049900" cy="857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Predicted changes at the immediate three time points after treatment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975" y="2927725"/>
            <a:ext cx="6214799" cy="21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 rot="-9325702">
            <a:off x="4234751" y="3306212"/>
            <a:ext cx="501406" cy="3013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rot="-1916398">
            <a:off x="3663719" y="4366929"/>
            <a:ext cx="501295" cy="3013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rot="-1916398">
            <a:off x="5807869" y="4404854"/>
            <a:ext cx="501295" cy="3013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 rot="-9325702">
            <a:off x="5661576" y="3275462"/>
            <a:ext cx="501406" cy="3013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 rot="-9325702">
            <a:off x="7546251" y="3275462"/>
            <a:ext cx="501406" cy="3013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 rot="-1916398">
            <a:off x="7753619" y="4404854"/>
            <a:ext cx="501295" cy="3013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228600" y="1297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Conclusion and future direction</a:t>
            </a:r>
            <a:endParaRPr sz="2900"/>
          </a:p>
        </p:txBody>
      </p:sp>
      <p:sp>
        <p:nvSpPr>
          <p:cNvPr id="172" name="Google Shape;172;p19"/>
          <p:cNvSpPr/>
          <p:nvPr/>
        </p:nvSpPr>
        <p:spPr>
          <a:xfrm>
            <a:off x="277525" y="1665400"/>
            <a:ext cx="4021800" cy="14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Multi-head model can accurately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categorize sample origin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and predict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time series relative 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abundance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Model structure is useful for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in-silico experiments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to learn species relationships 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277525" y="3417575"/>
            <a:ext cx="4021800" cy="13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Model on one taxonomy level ignores intra class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variability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Absolute abundance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prediction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was not able to capture all the nuance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changes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across time points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4573600" y="1665400"/>
            <a:ext cx="4352400" cy="312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This model structure can be also extended to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model other levels of taxonomy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relationships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. Eg. Species, Order, Family etc. 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comprehensive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profiling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 of all possible combinations of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changes 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in bacteria class and time intervals and examine their impacts on other species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Implement soft cut-off for variable selection by using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auto-encoder based 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techniques to choose most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representative latent variables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  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279825" y="1292225"/>
            <a:ext cx="17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Strengths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279825" y="3103725"/>
            <a:ext cx="17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Limitations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4537875" y="1265200"/>
            <a:ext cx="2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Future directions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656100" y="24073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Extra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1200" y="88400"/>
            <a:ext cx="9022800" cy="9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Gammaproteobacteria perturbation has higher impact on the healthy group than on the disease group</a:t>
            </a:r>
            <a:endParaRPr sz="2700"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 b="4187" l="0" r="7723" t="4969"/>
          <a:stretch/>
        </p:blipFill>
        <p:spPr>
          <a:xfrm>
            <a:off x="3581625" y="1338425"/>
            <a:ext cx="5425625" cy="32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4">
            <a:alphaModFix/>
          </a:blip>
          <a:srcRect b="0" l="0" r="0" t="4870"/>
          <a:stretch/>
        </p:blipFill>
        <p:spPr>
          <a:xfrm>
            <a:off x="5550" y="1455625"/>
            <a:ext cx="2854100" cy="1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5">
            <a:alphaModFix/>
          </a:blip>
          <a:srcRect b="0" l="0" r="0" t="5882"/>
          <a:stretch/>
        </p:blipFill>
        <p:spPr>
          <a:xfrm>
            <a:off x="81750" y="3391426"/>
            <a:ext cx="2816800" cy="15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395150" y="1170125"/>
            <a:ext cx="2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Healthy Donor sample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226400" y="3067425"/>
            <a:ext cx="28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Ulcerative colitis donor sample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21"/>
          <p:cNvSpPr/>
          <p:nvPr/>
        </p:nvSpPr>
        <p:spPr>
          <a:xfrm rot="8946408">
            <a:off x="1765693" y="1677637"/>
            <a:ext cx="501325" cy="3013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 rot="8946408">
            <a:off x="1719693" y="4211012"/>
            <a:ext cx="501325" cy="3013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2849425" y="2752625"/>
            <a:ext cx="6507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4668450" y="4565825"/>
            <a:ext cx="40593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Healthy Donor sample has higher level changes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1200" y="147050"/>
            <a:ext cx="902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Bacteroidia and Verrucomicrobia show antagonistic relationships for both healthy and disease donors</a:t>
            </a:r>
            <a:endParaRPr sz="2700"/>
          </a:p>
        </p:txBody>
      </p:sp>
      <p:sp>
        <p:nvSpPr>
          <p:cNvPr id="202" name="Google Shape;202;p22"/>
          <p:cNvSpPr/>
          <p:nvPr/>
        </p:nvSpPr>
        <p:spPr>
          <a:xfrm>
            <a:off x="210225" y="1308125"/>
            <a:ext cx="2565000" cy="89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Increase levels of Bacteroidia class by 50% over the course of high fat diet treatment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22"/>
          <p:cNvSpPr/>
          <p:nvPr/>
        </p:nvSpPr>
        <p:spPr>
          <a:xfrm rot="5400000">
            <a:off x="1216325" y="2134475"/>
            <a:ext cx="3024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210300" y="2511075"/>
            <a:ext cx="2565000" cy="99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Verrucomicrobia has the highest magnitude of change in relative abundance opposite to Bacteroidia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210225" y="3810550"/>
            <a:ext cx="2565000" cy="105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Similar effects are seen in both healthy and ulcerative colitis donors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22"/>
          <p:cNvSpPr/>
          <p:nvPr/>
        </p:nvSpPr>
        <p:spPr>
          <a:xfrm rot="5400000">
            <a:off x="1239200" y="3433275"/>
            <a:ext cx="3024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125" y="2909775"/>
            <a:ext cx="6214799" cy="21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 b="4434" l="0" r="0" t="0"/>
          <a:stretch/>
        </p:blipFill>
        <p:spPr>
          <a:xfrm>
            <a:off x="3388000" y="1169724"/>
            <a:ext cx="2717151" cy="17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>
            <a:off x="4273200" y="1312175"/>
            <a:ext cx="234000" cy="1461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4507200" y="1312175"/>
            <a:ext cx="150900" cy="14610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6071525" y="1312175"/>
            <a:ext cx="2015700" cy="404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Perturn period over the course of treatment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6071525" y="1800625"/>
            <a:ext cx="2049900" cy="857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Predicted changes at the immediate three time points after treatment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22"/>
          <p:cNvSpPr/>
          <p:nvPr/>
        </p:nvSpPr>
        <p:spPr>
          <a:xfrm rot="-9325702">
            <a:off x="4381901" y="3288262"/>
            <a:ext cx="501406" cy="3013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 rot="-1916398">
            <a:off x="3810869" y="4348979"/>
            <a:ext cx="501295" cy="3013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 rot="-1916398">
            <a:off x="5955019" y="4386904"/>
            <a:ext cx="501295" cy="3013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 rot="-9325702">
            <a:off x="5808726" y="3257512"/>
            <a:ext cx="501406" cy="3013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 rot="-9325702">
            <a:off x="7693401" y="3257512"/>
            <a:ext cx="501406" cy="3013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 rot="-1916398">
            <a:off x="7900769" y="4386904"/>
            <a:ext cx="501295" cy="3013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Total Abundance for Entire Microbiome across Time Uncovers Different Trends </a:t>
            </a:r>
            <a:endParaRPr sz="2900"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50219" l="0" r="0" t="0"/>
          <a:stretch/>
        </p:blipFill>
        <p:spPr>
          <a:xfrm>
            <a:off x="838200" y="1190850"/>
            <a:ext cx="6917176" cy="19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>
            <a:off x="4276250" y="1445977"/>
            <a:ext cx="471300" cy="650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5975050" y="1445999"/>
            <a:ext cx="1490100" cy="650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7746025" y="1190850"/>
            <a:ext cx="1398000" cy="23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4132550" y="2080200"/>
            <a:ext cx="7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Stable</a:t>
            </a:r>
            <a:endParaRPr b="1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6240425" y="2080200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Increase</a:t>
            </a:r>
            <a:endParaRPr b="1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25" y="3158475"/>
            <a:ext cx="6947137" cy="19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title"/>
          </p:nvPr>
        </p:nvSpPr>
        <p:spPr>
          <a:xfrm>
            <a:off x="121200" y="147050"/>
            <a:ext cx="902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Bacteroidia and Verrucomicrobia show antagonistic relationships for both healthy and disease donors</a:t>
            </a:r>
            <a:endParaRPr sz="2700"/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125" y="1088100"/>
            <a:ext cx="5825002" cy="203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650" y="3062964"/>
            <a:ext cx="5944349" cy="208053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256425" y="1231925"/>
            <a:ext cx="2367900" cy="89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Increase levels of every class by 50%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over the course of high fat diet treatment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9" name="Google Shape;239;p24"/>
          <p:cNvSpPr/>
          <p:nvPr/>
        </p:nvSpPr>
        <p:spPr>
          <a:xfrm rot="5400000">
            <a:off x="1216325" y="2058275"/>
            <a:ext cx="3024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210300" y="2434875"/>
            <a:ext cx="2414100" cy="99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Record the predicted change of Bacteroidia and Verrucomicrobia at the immediate three time steps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210225" y="3734350"/>
            <a:ext cx="2414100" cy="12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Absolute and relative change to measure predicted direction and magnitude of predicted change to ground truths 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2" name="Google Shape;242;p24"/>
          <p:cNvSpPr/>
          <p:nvPr/>
        </p:nvSpPr>
        <p:spPr>
          <a:xfrm rot="5400000">
            <a:off x="1239200" y="3357075"/>
            <a:ext cx="3024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4581050" y="1369775"/>
            <a:ext cx="674400" cy="1486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3951850" y="3318725"/>
            <a:ext cx="674400" cy="15678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169150" y="164825"/>
            <a:ext cx="8895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Absolute abundance prediction shows opposite reaction to the increase in bacteroidia in healthy and disease group</a:t>
            </a:r>
            <a:endParaRPr sz="2500"/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749" y="1056525"/>
            <a:ext cx="6231964" cy="21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225" y="3031675"/>
            <a:ext cx="6231913" cy="21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 rotWithShape="1">
          <a:blip r:embed="rId5">
            <a:alphaModFix/>
          </a:blip>
          <a:srcRect b="49734" l="11469" r="63199" t="30708"/>
          <a:stretch/>
        </p:blipFill>
        <p:spPr>
          <a:xfrm>
            <a:off x="91825" y="2317550"/>
            <a:ext cx="2524375" cy="12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/>
        </p:nvSpPr>
        <p:spPr>
          <a:xfrm>
            <a:off x="1929150" y="1252800"/>
            <a:ext cx="14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Healthy donors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1856950" y="4534725"/>
            <a:ext cx="14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Disease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donors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Relative Abundances for Top Classes across Time Points</a:t>
            </a:r>
            <a:endParaRPr sz="2900"/>
          </a:p>
        </p:txBody>
      </p:sp>
      <p:sp>
        <p:nvSpPr>
          <p:cNvPr id="260" name="Google Shape;260;p26"/>
          <p:cNvSpPr/>
          <p:nvPr/>
        </p:nvSpPr>
        <p:spPr>
          <a:xfrm>
            <a:off x="7746025" y="1190850"/>
            <a:ext cx="1398000" cy="23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3">
            <a:alphaModFix/>
          </a:blip>
          <a:srcRect b="0" l="8122" r="0" t="0"/>
          <a:stretch/>
        </p:blipFill>
        <p:spPr>
          <a:xfrm>
            <a:off x="64088" y="1190850"/>
            <a:ext cx="9015825" cy="346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/>
          <p:nvPr/>
        </p:nvSpPr>
        <p:spPr>
          <a:xfrm rot="7839661">
            <a:off x="5019003" y="3220596"/>
            <a:ext cx="468245" cy="301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258700" y="1719425"/>
            <a:ext cx="4122300" cy="25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human microbiome is a dynamic system of microbe-microbe and host-microbe </a:t>
            </a:r>
            <a:r>
              <a:rPr b="1" lang="en" sz="1800"/>
              <a:t>interactions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microbiome evolves to respond to </a:t>
            </a:r>
            <a:r>
              <a:rPr b="1" lang="en" sz="1800"/>
              <a:t>perturbations</a:t>
            </a:r>
            <a:r>
              <a:rPr lang="en" sz="1800"/>
              <a:t> like changes in diet or treatment by drugs to affect human health</a:t>
            </a:r>
            <a:endParaRPr sz="1800"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325" y="1200150"/>
            <a:ext cx="4361477" cy="35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/>
        </p:nvSpPr>
        <p:spPr>
          <a:xfrm>
            <a:off x="5358900" y="4676925"/>
            <a:ext cx="33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https://worldmicrobiomeday.com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57200" y="1491275"/>
            <a:ext cx="8229600" cy="32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Multi-tasking </a:t>
            </a:r>
            <a:r>
              <a:rPr lang="en" sz="1800"/>
              <a:t>GRU-based neural networks to model (1) </a:t>
            </a:r>
            <a:r>
              <a:rPr b="1" lang="en" sz="1800"/>
              <a:t>microbial composition</a:t>
            </a:r>
            <a:r>
              <a:rPr lang="en" sz="1800"/>
              <a:t> (%) and (2) </a:t>
            </a:r>
            <a:r>
              <a:rPr b="1" lang="en" sz="1800"/>
              <a:t>absolute abundance</a:t>
            </a:r>
            <a:r>
              <a:rPr lang="en" sz="1800"/>
              <a:t> (CFU/g) at each time point and classify sample origin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i="1" lang="en" sz="1800"/>
              <a:t>in silico</a:t>
            </a:r>
            <a:r>
              <a:rPr b="1" lang="en" sz="1800"/>
              <a:t> experiments </a:t>
            </a:r>
            <a:r>
              <a:rPr lang="en" sz="1800"/>
              <a:t>to perturb input abundances for prediction and determine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How is change in abundance of one microbial class at a certain treatment interval affect </a:t>
            </a:r>
            <a:r>
              <a:rPr b="1" lang="en" sz="1600" u="sng"/>
              <a:t>other class compositions</a:t>
            </a:r>
            <a:r>
              <a:rPr b="1" lang="en" sz="1600"/>
              <a:t> </a:t>
            </a:r>
            <a:r>
              <a:rPr lang="en" sz="1600"/>
              <a:t>and their </a:t>
            </a:r>
            <a:r>
              <a:rPr b="1" lang="en" sz="1600" u="sng"/>
              <a:t>absolute abundance</a:t>
            </a:r>
            <a:r>
              <a:rPr lang="en" sz="1600"/>
              <a:t>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Among all classes present in our model, which microbe change has the </a:t>
            </a:r>
            <a:r>
              <a:rPr b="1" lang="en" sz="1600" u="sng"/>
              <a:t>largest influence on other classes</a:t>
            </a:r>
            <a:r>
              <a:rPr lang="en" sz="1600"/>
              <a:t>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For both questions aforementioned, can we also answer how these are changes </a:t>
            </a:r>
            <a:r>
              <a:rPr b="1" lang="en" sz="1600" u="sng"/>
              <a:t>similar or different in healthy versus ulcerative colitis groups</a:t>
            </a:r>
            <a:r>
              <a:rPr lang="en" sz="1600"/>
              <a:t>?</a:t>
            </a:r>
            <a:endParaRPr sz="1600"/>
          </a:p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Healthy and Ulcerative Colitis Donors Revealed Distinct Time Series Patterns</a:t>
            </a:r>
            <a:endParaRPr sz="2900"/>
          </a:p>
        </p:txBody>
      </p:sp>
      <p:pic>
        <p:nvPicPr>
          <p:cNvPr id="64" name="Google Shape;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00" y="1192250"/>
            <a:ext cx="3951250" cy="39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/>
        </p:nvSpPr>
        <p:spPr>
          <a:xfrm>
            <a:off x="4484100" y="1959150"/>
            <a:ext cx="41265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eorgia"/>
              <a:buChar char="●"/>
            </a:pP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Heatmap of pairwise pearson correlation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eorgia"/>
              <a:buChar char="●"/>
            </a:pP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Each Group tend to cluster together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" name="Google Shape;66;p11"/>
          <p:cNvSpPr txBox="1"/>
          <p:nvPr/>
        </p:nvSpPr>
        <p:spPr>
          <a:xfrm>
            <a:off x="1282525" y="2343150"/>
            <a:ext cx="14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Ulcerative Colitis Donor</a:t>
            </a:r>
            <a:endParaRPr b="1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" name="Google Shape;67;p11"/>
          <p:cNvSpPr txBox="1"/>
          <p:nvPr/>
        </p:nvSpPr>
        <p:spPr>
          <a:xfrm>
            <a:off x="2912850" y="3873175"/>
            <a:ext cx="14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Healthy</a:t>
            </a:r>
            <a:r>
              <a:rPr b="1" lang="en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Donor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4643700" y="1959150"/>
            <a:ext cx="3691200" cy="2836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●"/>
            </a:pPr>
            <a:r>
              <a:rPr b="1" lang="e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Heatmap of pairwise pearson correlation</a:t>
            </a:r>
            <a:endParaRPr b="1"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●"/>
            </a:pPr>
            <a:r>
              <a:rPr b="1" lang="e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Each donor group tends to cluster together</a:t>
            </a:r>
            <a:endParaRPr b="1"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Absolute Abundances for Top Classes Reveals Different Dynamics</a:t>
            </a:r>
            <a:r>
              <a:rPr lang="en" sz="2900"/>
              <a:t> </a:t>
            </a:r>
            <a:endParaRPr sz="2900"/>
          </a:p>
        </p:txBody>
      </p:sp>
      <p:sp>
        <p:nvSpPr>
          <p:cNvPr id="74" name="Google Shape;74;p12"/>
          <p:cNvSpPr/>
          <p:nvPr/>
        </p:nvSpPr>
        <p:spPr>
          <a:xfrm>
            <a:off x="7746025" y="1190850"/>
            <a:ext cx="1398000" cy="23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175" y="1190848"/>
            <a:ext cx="6887838" cy="393590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/>
          <p:nvPr/>
        </p:nvSpPr>
        <p:spPr>
          <a:xfrm>
            <a:off x="4710325" y="1449050"/>
            <a:ext cx="740100" cy="8574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2"/>
          <p:cNvSpPr/>
          <p:nvPr/>
        </p:nvSpPr>
        <p:spPr>
          <a:xfrm>
            <a:off x="6047125" y="3382750"/>
            <a:ext cx="1398000" cy="8574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2"/>
          <p:cNvSpPr txBox="1"/>
          <p:nvPr/>
        </p:nvSpPr>
        <p:spPr>
          <a:xfrm>
            <a:off x="4536475" y="2232600"/>
            <a:ext cx="1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</a:rPr>
              <a:t>Divergent</a:t>
            </a:r>
            <a:endParaRPr b="1">
              <a:solidFill>
                <a:srgbClr val="99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6212875" y="4158975"/>
            <a:ext cx="1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</a:rPr>
              <a:t>Divergent</a:t>
            </a:r>
            <a:endParaRPr b="1">
              <a:solidFill>
                <a:srgbClr val="99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Relative</a:t>
            </a:r>
            <a:r>
              <a:rPr lang="en" sz="2900"/>
              <a:t> Abundances for Top Classes across Time Points</a:t>
            </a:r>
            <a:endParaRPr sz="2900"/>
          </a:p>
        </p:txBody>
      </p:sp>
      <p:sp>
        <p:nvSpPr>
          <p:cNvPr id="85" name="Google Shape;85;p13"/>
          <p:cNvSpPr/>
          <p:nvPr/>
        </p:nvSpPr>
        <p:spPr>
          <a:xfrm rot="8605085">
            <a:off x="6389719" y="1760243"/>
            <a:ext cx="501366" cy="3012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5626050" y="1414725"/>
            <a:ext cx="734700" cy="14148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8122" r="0" t="0"/>
          <a:stretch/>
        </p:blipFill>
        <p:spPr>
          <a:xfrm>
            <a:off x="3202475" y="3043123"/>
            <a:ext cx="5581850" cy="214425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 rot="-10795885">
            <a:off x="6543290" y="4086854"/>
            <a:ext cx="501300" cy="30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32000" y="1808775"/>
            <a:ext cx="2750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Healthy donors have more diversity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High fat treatment shows interactions between Bacteroidia and Verrucomicrobiae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Healthy and disease donors show different class compositions at Vencomycin treatment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5778525" y="3530200"/>
            <a:ext cx="637200" cy="14148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8122" r="0" t="6384"/>
          <a:stretch/>
        </p:blipFill>
        <p:spPr>
          <a:xfrm>
            <a:off x="3216367" y="1172475"/>
            <a:ext cx="5554071" cy="19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5778525" y="1461425"/>
            <a:ext cx="637200" cy="14148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 rot="-10795885">
            <a:off x="6543290" y="2018079"/>
            <a:ext cx="501300" cy="30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Multi-Head GRU Model Architecture </a:t>
            </a:r>
            <a:endParaRPr sz="2900"/>
          </a:p>
        </p:txBody>
      </p:sp>
      <p:sp>
        <p:nvSpPr>
          <p:cNvPr id="99" name="Google Shape;99;p14"/>
          <p:cNvSpPr/>
          <p:nvPr/>
        </p:nvSpPr>
        <p:spPr>
          <a:xfrm>
            <a:off x="4408725" y="1166525"/>
            <a:ext cx="4735200" cy="62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113" y="1210450"/>
            <a:ext cx="6709775" cy="39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201825" y="18632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augmentation </a:t>
            </a:r>
            <a:endParaRPr sz="2900"/>
          </a:p>
        </p:txBody>
      </p:sp>
      <p:sp>
        <p:nvSpPr>
          <p:cNvPr id="106" name="Google Shape;106;p15"/>
          <p:cNvSpPr/>
          <p:nvPr/>
        </p:nvSpPr>
        <p:spPr>
          <a:xfrm>
            <a:off x="7669825" y="1800450"/>
            <a:ext cx="1398000" cy="23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48670" l="9536" r="49552" t="7007"/>
          <a:stretch/>
        </p:blipFill>
        <p:spPr>
          <a:xfrm>
            <a:off x="686950" y="3076450"/>
            <a:ext cx="3004949" cy="211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48718" l="8294" r="48325" t="7552"/>
          <a:stretch/>
        </p:blipFill>
        <p:spPr>
          <a:xfrm>
            <a:off x="575250" y="1131800"/>
            <a:ext cx="3156199" cy="20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>
            <p:ph type="title"/>
          </p:nvPr>
        </p:nvSpPr>
        <p:spPr>
          <a:xfrm rot="-5399459">
            <a:off x="-482200" y="3553350"/>
            <a:ext cx="1906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</a:rPr>
              <a:t>Relative abundance</a:t>
            </a:r>
            <a:r>
              <a:rPr lang="en" sz="1400">
                <a:solidFill>
                  <a:srgbClr val="212121"/>
                </a:solidFill>
              </a:rPr>
              <a:t> </a:t>
            </a:r>
            <a:endParaRPr sz="1400">
              <a:solidFill>
                <a:srgbClr val="212121"/>
              </a:solidFill>
            </a:endParaRPr>
          </a:p>
        </p:txBody>
      </p:sp>
      <p:sp>
        <p:nvSpPr>
          <p:cNvPr id="110" name="Google Shape;110;p15"/>
          <p:cNvSpPr txBox="1"/>
          <p:nvPr>
            <p:ph type="title"/>
          </p:nvPr>
        </p:nvSpPr>
        <p:spPr>
          <a:xfrm rot="-5399459">
            <a:off x="-482200" y="1660975"/>
            <a:ext cx="1906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</a:rPr>
              <a:t>Absolute</a:t>
            </a:r>
            <a:r>
              <a:rPr lang="en" sz="1400">
                <a:solidFill>
                  <a:srgbClr val="212121"/>
                </a:solidFill>
              </a:rPr>
              <a:t> abundance </a:t>
            </a:r>
            <a:endParaRPr sz="1400">
              <a:solidFill>
                <a:srgbClr val="21212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3895475" y="1291350"/>
            <a:ext cx="494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Robust loess smoothing estimation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Non-robust loess smoothing estimation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Add first moment estimation as a linear trend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Permutate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treatment sequences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Assuming each treatment interval is independent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lphaL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Apply loess and first moment estimation to each permutation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0725" y="3281225"/>
            <a:ext cx="4813498" cy="7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5">
            <a:alphaModFix/>
          </a:blip>
          <a:srcRect b="0" l="997" r="72390" t="0"/>
          <a:stretch/>
        </p:blipFill>
        <p:spPr>
          <a:xfrm>
            <a:off x="5132825" y="4271071"/>
            <a:ext cx="1110999" cy="61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27771" r="50726" t="0"/>
          <a:stretch/>
        </p:blipFill>
        <p:spPr>
          <a:xfrm>
            <a:off x="4215375" y="4312800"/>
            <a:ext cx="774949" cy="5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5">
            <a:alphaModFix/>
          </a:blip>
          <a:srcRect b="0" l="50140" r="26778" t="0"/>
          <a:stretch/>
        </p:blipFill>
        <p:spPr>
          <a:xfrm>
            <a:off x="7497339" y="4271064"/>
            <a:ext cx="963612" cy="6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5">
            <a:alphaModFix/>
          </a:blip>
          <a:srcRect b="0" l="73388" r="0" t="0"/>
          <a:stretch/>
        </p:blipFill>
        <p:spPr>
          <a:xfrm>
            <a:off x="6386335" y="4271076"/>
            <a:ext cx="1111016" cy="61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5"/>
          <p:cNvCxnSpPr/>
          <p:nvPr/>
        </p:nvCxnSpPr>
        <p:spPr>
          <a:xfrm flipH="1">
            <a:off x="4804375" y="3931150"/>
            <a:ext cx="83670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5"/>
          <p:cNvCxnSpPr>
            <a:endCxn id="113" idx="0"/>
          </p:cNvCxnSpPr>
          <p:nvPr/>
        </p:nvCxnSpPr>
        <p:spPr>
          <a:xfrm>
            <a:off x="4941624" y="3869371"/>
            <a:ext cx="7467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5"/>
          <p:cNvCxnSpPr/>
          <p:nvPr/>
        </p:nvCxnSpPr>
        <p:spPr>
          <a:xfrm flipH="1">
            <a:off x="6979875" y="3869375"/>
            <a:ext cx="83670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6831349" y="3829771"/>
            <a:ext cx="832800" cy="3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Augmentation significantly improves model performance  </a:t>
            </a:r>
            <a:endParaRPr sz="2900"/>
          </a:p>
        </p:txBody>
      </p:sp>
      <p:sp>
        <p:nvSpPr>
          <p:cNvPr id="126" name="Google Shape;126;p16"/>
          <p:cNvSpPr/>
          <p:nvPr/>
        </p:nvSpPr>
        <p:spPr>
          <a:xfrm>
            <a:off x="7746025" y="1190850"/>
            <a:ext cx="1398000" cy="23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38" y="2044025"/>
            <a:ext cx="4213020" cy="23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457200" y="1302100"/>
            <a:ext cx="39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Test MSE comparisons between augmented vs non-augmented class composition prediction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4783975" y="1258100"/>
            <a:ext cx="409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Test MSE comparisons between augmented vs non-augmented absolute abundance  prediction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1007350" y="4520750"/>
            <a:ext cx="28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Accuracy of sample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origin = 100%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5548875" y="4487225"/>
            <a:ext cx="28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Accuracy of sample origin = 100%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750" y="1760475"/>
            <a:ext cx="4457950" cy="267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